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36401269e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536401269e_2_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36401269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536401269e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36401269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536401269e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36401269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536401269e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36401269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536401269e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36401269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536401269e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36401269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536401269e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36401269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536401269e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36401269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536401269e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36401269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536401269e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36401269e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536401269e_2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36401269e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536401269e_2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36401269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536401269e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36401269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536401269e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3640126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536401269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36401269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536401269e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3640126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536401269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36401269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536401269e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ac3cfd7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5ac3cfd79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ac3cfd7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5ac3cfd79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ac3cfd7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5ac3cfd79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my-ekg.com/arrhythmias/atrial-flutter.html?utm_source=chatgpt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litfl.com/first-degree-heart-block-ecg-library/?utm_source=chatgpt.com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litfl.com/right-bundle-branch-block-rbbb-ecg-library/?utm_source=chatgpt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cgwaves.com/topic/left-bundle-branch-block-lbbb-ecg-criteria-treatment/?utm_source=chatgpt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146875" y="87325"/>
            <a:ext cx="890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Benchmarking ECG Classification </a:t>
            </a:r>
            <a:endParaRPr b="1" sz="300">
              <a:solidFill>
                <a:srgbClr val="FF0000"/>
              </a:solidFill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119700" y="1119475"/>
            <a:ext cx="890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Prepared for:</a:t>
            </a:r>
            <a:r>
              <a:rPr lang="en-GB" sz="1500"/>
              <a:t> Dr. Muhammad Hasan, Associate Prof. Sonny Pham</a:t>
            </a:r>
            <a:endParaRPr sz="1500"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Prepared by:</a:t>
            </a:r>
            <a:r>
              <a:rPr lang="en-GB" sz="1500"/>
              <a:t> Tien Thinh Nguyen</a:t>
            </a:r>
            <a:endParaRPr sz="1500"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Date:</a:t>
            </a:r>
            <a:r>
              <a:rPr lang="en-GB" sz="1500"/>
              <a:t> 05/05/2025</a:t>
            </a:r>
            <a:endParaRPr sz="1300"/>
          </a:p>
        </p:txBody>
      </p:sp>
      <p:pic>
        <p:nvPicPr>
          <p:cNvPr descr="Create a photo for my presentation about ECG Classification Deep Learning Mocel"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775" y="2213375"/>
            <a:ext cx="48768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Sinus Tachycardia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146875" y="533875"/>
            <a:ext cx="44250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/>
              <a:t>Definition:</a:t>
            </a:r>
            <a:r>
              <a:rPr lang="en-GB" sz="1800"/>
              <a:t> A sinus rhythm with a heart rate exceeding the normal upper limit, typically &gt;100 bpm in adults. 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/>
              <a:t>ECG Characteristics 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Meets all criteria for Normal Sinus Rhythm (regular, normal P waves, 1:1 P:QRS, constant normal PR, narrow QRS) </a:t>
            </a:r>
            <a:r>
              <a:rPr b="1" lang="en-GB" sz="1800"/>
              <a:t>EXCEPT: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Rate:</a:t>
            </a:r>
            <a:r>
              <a:rPr lang="en-GB" sz="1800"/>
              <a:t> &gt;100 bpm.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GB" sz="1800"/>
              <a:t>Note:</a:t>
            </a:r>
            <a:r>
              <a:rPr lang="en-GB" sz="1800"/>
              <a:t> At very high rates, P waves may merge with the preceding T wave.  </a:t>
            </a:r>
            <a:endParaRPr b="1" sz="21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5" y="533875"/>
            <a:ext cx="4267325" cy="18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4644550" y="24021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4644538" y="45265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Sinus Tachycardia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2787075"/>
            <a:ext cx="4267326" cy="17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Sinus Bradycardia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146875" y="533875"/>
            <a:ext cx="44250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/>
              <a:t>Definition:</a:t>
            </a:r>
            <a:r>
              <a:rPr lang="en-GB" sz="2000"/>
              <a:t> A sinus rhythm with a heart rate below the normal lower limit, typically &lt;60 bpm (sometimes defined as &lt;50 bpm).  </a:t>
            </a:r>
            <a:endParaRPr sz="2000"/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/>
              <a:t>ECG Characteristics :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Meets all criteria for Normal Sinus Rhythm (regular, normal P waves, 1:1 P:QRS, constant normal PR, narrow QRS) </a:t>
            </a:r>
            <a:r>
              <a:rPr b="1" lang="en-GB" sz="2000"/>
              <a:t>EXCEPT:</a:t>
            </a:r>
            <a:endParaRPr b="1" sz="2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2000"/>
              <a:t>Rate:</a:t>
            </a:r>
            <a:r>
              <a:rPr lang="en-GB" sz="2000"/>
              <a:t> &lt;60 bpm (or &lt;50 bpm).</a:t>
            </a:r>
            <a:r>
              <a:rPr lang="en-GB" sz="2700"/>
              <a:t> </a:t>
            </a:r>
            <a:endParaRPr b="1" sz="3000"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5" y="533875"/>
            <a:ext cx="4267325" cy="18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4644550" y="24021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4644538" y="45265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Sinus </a:t>
            </a: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Bradycardia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2846550"/>
            <a:ext cx="4267324" cy="16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Supraventricular Tachycardia (SVT) - Regular Types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146875" y="533875"/>
            <a:ext cx="43140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/>
              <a:t>Definition:</a:t>
            </a:r>
            <a:r>
              <a:rPr lang="en-GB" sz="1500"/>
              <a:t> Tachyarrhythmias originating above the His bundle bifurcation; often used for regular, narrow-complex tachycardias like AVNRT and AVRT.  </a:t>
            </a:r>
            <a:endParaRPr sz="1500"/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/>
              <a:t>ECG Characteristics (Typical AVNRT/AVRT) :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Rate:</a:t>
            </a:r>
            <a:r>
              <a:rPr lang="en-GB" sz="1500"/>
              <a:t> Rapid, typically 150-220 bpm.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Rhythm:</a:t>
            </a:r>
            <a:r>
              <a:rPr lang="en-GB" sz="1500"/>
              <a:t> Very regular.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P waves:</a:t>
            </a:r>
            <a:r>
              <a:rPr lang="en-GB" sz="1500"/>
              <a:t> Often difficult to see; may be buried in QRS, distort the end of the QRS (pseudo R' in V1, pseudo S in inferior), or occur just after the QRS (retrograde).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PR Interval:</a:t>
            </a:r>
            <a:r>
              <a:rPr lang="en-GB" sz="1500"/>
              <a:t> Often not measurable or short if abnormal P precedes QRS (some Atrial Tachycardias).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QRS Duration:</a:t>
            </a:r>
            <a:r>
              <a:rPr lang="en-GB" sz="1500"/>
              <a:t> Usually narrow (&lt;0.12s).</a:t>
            </a:r>
            <a:endParaRPr b="1" sz="2400"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5" y="533875"/>
            <a:ext cx="4267325" cy="18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4644550" y="24021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4644538" y="4658850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Supraventricular Tachycardia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2761947"/>
            <a:ext cx="4267325" cy="185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Multifocal Atrial Tachycardia (MAT)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48900" y="533875"/>
            <a:ext cx="44277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Definition:</a:t>
            </a:r>
            <a:r>
              <a:rPr lang="en-GB" sz="1600"/>
              <a:t> An irregular SVT caused by random firing of multiple ectopic foci within the atria.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ECG Characteristics :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Rate:</a:t>
            </a:r>
            <a:r>
              <a:rPr lang="en-GB" sz="1600"/>
              <a:t> Atrial and ventricular rate &gt;100 bpm.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Rhythm:</a:t>
            </a:r>
            <a:r>
              <a:rPr lang="en-GB" sz="1600"/>
              <a:t> Irregularly irregular ventricular rhythm.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P waves:</a:t>
            </a:r>
            <a:r>
              <a:rPr lang="en-GB" sz="1600"/>
              <a:t> </a:t>
            </a:r>
            <a:r>
              <a:rPr b="1" lang="en-GB" sz="1600"/>
              <a:t>Hallmark:</a:t>
            </a:r>
            <a:r>
              <a:rPr lang="en-GB" sz="1600"/>
              <a:t> At least 3 different P wave morphologies in the same lead; each QRS preceded by one of these P waves. Discernible isoelectric baseline between P waves.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PR Interval:</a:t>
            </a:r>
            <a:r>
              <a:rPr lang="en-GB" sz="1600"/>
              <a:t> Variable.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QRS Duration:</a:t>
            </a:r>
            <a:r>
              <a:rPr lang="en-GB" sz="1600"/>
              <a:t> Usually narrow (&lt;0.12s).</a:t>
            </a:r>
            <a:endParaRPr b="1" sz="3500"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5" y="533875"/>
            <a:ext cx="4267325" cy="18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4644538" y="2372438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4683563" y="4705550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Multifocal Atrial Tachycardia (MAT)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963" y="2757350"/>
            <a:ext cx="4345150" cy="18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Monomorphic Ventricular Tachycardia (VT)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48900" y="533875"/>
            <a:ext cx="4427700" cy="4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Slide 13: Monomorphic Ventricular Tachycardia (VT)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Definition:</a:t>
            </a:r>
            <a:r>
              <a:rPr lang="en-GB"/>
              <a:t> ≥3 consecutive ventricular beats at &gt;100 bpm, where all QRS complexes have the same morphology. 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ECG Characteristics :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Rate:</a:t>
            </a:r>
            <a:r>
              <a:rPr lang="en-GB"/>
              <a:t> Typically 100-250 bpm.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Rhythm:</a:t>
            </a:r>
            <a:r>
              <a:rPr lang="en-GB"/>
              <a:t> Usually regular (or very nearly regular).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P waves:</a:t>
            </a:r>
            <a:r>
              <a:rPr lang="en-GB"/>
              <a:t> Usually dissociated from QRS complexes (AV dissociation); sinus P waves may march through.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QRS Duration:</a:t>
            </a:r>
            <a:r>
              <a:rPr lang="en-GB"/>
              <a:t> Wide (≥0.12 seconds).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QRS Morphology:</a:t>
            </a:r>
            <a:r>
              <a:rPr lang="en-GB"/>
              <a:t> Uniform, bizarre wide complexes for the duration of the tachycardia</a:t>
            </a:r>
            <a:r>
              <a:rPr lang="en-GB"/>
              <a:t>.</a:t>
            </a:r>
            <a:endParaRPr b="1" sz="1900"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5" y="533875"/>
            <a:ext cx="4267325" cy="18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4644538" y="2372438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4644538" y="46204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Monomorphic Ventricular Tachycardia (VT)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2787100"/>
            <a:ext cx="4267325" cy="17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Polymorphic Ventricular Tachycardia (VT)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269" name="Google Shape;269;p39"/>
          <p:cNvSpPr txBox="1"/>
          <p:nvPr/>
        </p:nvSpPr>
        <p:spPr>
          <a:xfrm>
            <a:off x="48900" y="533875"/>
            <a:ext cx="4427700" cy="3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Definition:</a:t>
            </a:r>
            <a:r>
              <a:rPr lang="en-GB" sz="1600"/>
              <a:t> VT where the QRS morphology continuously changes from beat to beat. 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ECG Characteristics :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Rate:</a:t>
            </a:r>
            <a:r>
              <a:rPr lang="en-GB" sz="1600"/>
              <a:t> Typically &gt;150 bpm.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Rhythm:</a:t>
            </a:r>
            <a:r>
              <a:rPr lang="en-GB" sz="1600"/>
              <a:t> Often irregular due to changing morphology.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P waves:</a:t>
            </a:r>
            <a:r>
              <a:rPr lang="en-GB" sz="1600"/>
              <a:t> Usually dissociated (AV dissociation).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QRS Duration:</a:t>
            </a:r>
            <a:r>
              <a:rPr lang="en-GB" sz="1600"/>
              <a:t> Wide (≥0.12 seconds).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QRS Morphology:</a:t>
            </a:r>
            <a:r>
              <a:rPr lang="en-GB" sz="1600"/>
              <a:t> Continuously varying wide complexes, may appear to twist around the baseline (characteristic of Torsades de Pointes if associated with long QT).</a:t>
            </a:r>
            <a:endParaRPr b="1" sz="2100"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5" y="533875"/>
            <a:ext cx="4267325" cy="18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4644538" y="2372438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4683563" y="4705550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Polymorphic Ventricular Tachycardia (VT)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2757350"/>
            <a:ext cx="4479600" cy="19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Premature Atrial Contractions (PACs)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48900" y="533875"/>
            <a:ext cx="4427700" cy="3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Definition:</a:t>
            </a:r>
            <a:r>
              <a:rPr lang="en-GB"/>
              <a:t> Ectopic beats originating from an atrial focus outside the SA node, occurring earlier than the next expected sinus beat.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ECG Characteristics: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Rhythm:</a:t>
            </a:r>
            <a:r>
              <a:rPr lang="en-GB"/>
              <a:t> Underlying rhythm interrupted by premature beat(s).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P wave:</a:t>
            </a:r>
            <a:r>
              <a:rPr lang="en-GB"/>
              <a:t> Occurs early; morphology differs from sinus P waves; may be hidden in preceding T wave.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PR Interval:</a:t>
            </a:r>
            <a:r>
              <a:rPr lang="en-GB"/>
              <a:t> Can be normal, short, prolonged, or the PAC may be blocked (P wave with no QRS).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QRS Duration:</a:t>
            </a:r>
            <a:r>
              <a:rPr lang="en-GB"/>
              <a:t> Usually narrow (like sinus beats); can be wide if conducted aberrantly.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Pause:</a:t>
            </a:r>
            <a:r>
              <a:rPr lang="en-GB"/>
              <a:t> Typically followed by a non-compensatory pause.</a:t>
            </a:r>
            <a:endParaRPr b="1" sz="1700"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5" y="533875"/>
            <a:ext cx="4267325" cy="18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4644550" y="24021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4644525" y="47143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Premature Atrial Contractions (PACs)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88" y="2787074"/>
            <a:ext cx="4267325" cy="18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Premature Ventricular Contractions (PVCs)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48900" y="533875"/>
            <a:ext cx="4427700" cy="3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Definition:</a:t>
            </a:r>
            <a:r>
              <a:rPr lang="en-GB"/>
              <a:t> Ectopic beats originating from a focus within the ventricles, occurring earlier than the next expected sinus beat.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ECG Characteristics :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Rhythm:</a:t>
            </a:r>
            <a:r>
              <a:rPr lang="en-GB"/>
              <a:t> Underlying rhythm interrupted by premature beat(s).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P wave:</a:t>
            </a:r>
            <a:r>
              <a:rPr lang="en-GB"/>
              <a:t> Usually absent before the PVC; dissociated sinus P waves may occur nearby.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QRS Duration (of PVC):</a:t>
            </a:r>
            <a:r>
              <a:rPr lang="en-GB"/>
              <a:t> Wide (≥0.12 seconds).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QRS Morphology (of PVC):</a:t>
            </a:r>
            <a:r>
              <a:rPr lang="en-GB"/>
              <a:t> Bizarre, differs from sinus beats.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ST-T wave:</a:t>
            </a:r>
            <a:r>
              <a:rPr lang="en-GB"/>
              <a:t> Discordant (opposite direction to main QRS vector).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Pause:</a:t>
            </a:r>
            <a:r>
              <a:rPr lang="en-GB"/>
              <a:t> Typically followed by a full compensatory pause.</a:t>
            </a:r>
            <a:endParaRPr b="1" sz="2000"/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5" y="533875"/>
            <a:ext cx="4267325" cy="18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4644550" y="24021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4644525" y="47143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Premature Ventricular Contractions (PVCs)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2787075"/>
            <a:ext cx="4267325" cy="19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Ventricular Fibrillation (VFib)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41125" y="533875"/>
            <a:ext cx="4435500" cy="3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/>
              <a:t>Definition:</a:t>
            </a:r>
            <a:r>
              <a:rPr lang="en-GB" sz="1700"/>
              <a:t> Completely disorganized, chaotic electrical activity in the ventricles, resulting in no effective cardiac output. 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/>
              <a:t>ECG Characteristics :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Rate:</a:t>
            </a:r>
            <a:r>
              <a:rPr lang="en-GB" sz="1700"/>
              <a:t> Indeterminable.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Rhythm:</a:t>
            </a:r>
            <a:r>
              <a:rPr lang="en-GB" sz="1700"/>
              <a:t> Chaotic, disorganized, irregular.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P waves:</a:t>
            </a:r>
            <a:r>
              <a:rPr lang="en-GB" sz="1700"/>
              <a:t> Absent.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PR Interval:</a:t>
            </a:r>
            <a:r>
              <a:rPr lang="en-GB" sz="1700"/>
              <a:t> Absent.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QRS Complexes:</a:t>
            </a:r>
            <a:r>
              <a:rPr lang="en-GB" sz="1700"/>
              <a:t> Absent; replaced by irregular, shapeless fibrillatory waves varying in amplitude and morphology (coarse or fine).</a:t>
            </a:r>
            <a:endParaRPr b="1" sz="2600"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5" y="533875"/>
            <a:ext cx="4267325" cy="18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4644550" y="24021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4644525" y="47143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Ventricular Fibrillation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2787075"/>
            <a:ext cx="4479599" cy="19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HuBERT-ECG - Overview &amp; Architecture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146875" y="533875"/>
            <a:ext cx="89046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What it is:</a:t>
            </a:r>
            <a:r>
              <a:rPr lang="en-GB"/>
              <a:t> A self-supervised foundation model designed for general-purpose analysis of 12-lead ECGs. 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Goal:</a:t>
            </a:r>
            <a:r>
              <a:rPr lang="en-GB"/>
              <a:t> To overcome the limitations of task-specific AI models by learning robust, transferable ECG representations from vast amounts of data. 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Pre-training: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Utilizes self-supervised learning (SSL) on a large, diverse dataset of 9.1 million ECGs from multiple sources. 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Employs a masked prediction task: the model learns to predict pseudo-labels (derived from clustering ECG fragments) for masked portions of the ECG signal. 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Architecture: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Based on the HuBERT model (successful in speech processing). 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Core component: Transformer encoder to capture global context and long-range dependencies in the ECG sequence. 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Input Layer: Convolutional embedder adapted for ECG characteristics processes the raw signal. 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Model Sizes:</a:t>
            </a:r>
            <a:r>
              <a:rPr lang="en-GB"/>
              <a:t> Available in SMALL (~30M params), BASE (~93M params), and LARGE (~188M params) configurations to balance performance and computational needs.  </a:t>
            </a:r>
            <a:endParaRPr b="1" sz="2600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Introduction - Problem Statement &amp; Objectives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146875" y="533875"/>
            <a:ext cx="89046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Address</a:t>
            </a:r>
            <a:r>
              <a:rPr b="1" lang="en-GB" sz="1900"/>
              <a:t> Concerns from Last Week:</a:t>
            </a:r>
            <a:r>
              <a:rPr lang="en-GB" sz="1900"/>
              <a:t> </a:t>
            </a:r>
            <a:endParaRPr sz="1900"/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Research</a:t>
            </a:r>
            <a:r>
              <a:rPr lang="en-GB" sz="1900"/>
              <a:t> and Clearly Understand Abnormal </a:t>
            </a:r>
            <a:r>
              <a:rPr lang="en-GB" sz="1900"/>
              <a:t>Cardiovascular</a:t>
            </a:r>
            <a:r>
              <a:rPr lang="en-GB" sz="1900"/>
              <a:t> Conditions and Their ECG </a:t>
            </a:r>
            <a:r>
              <a:rPr lang="en-GB" sz="1900"/>
              <a:t>Characteristics</a:t>
            </a:r>
            <a:endParaRPr sz="1900"/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Research and Find Algorithms to detect these Abnormal ECG Characteristics</a:t>
            </a:r>
            <a:endParaRPr sz="1900"/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Continue finding and benchmarking ECG Classification Model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HuBERT-ECG - Performance, Strengths &amp; Limitations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146875" y="533875"/>
            <a:ext cx="8904600" cy="4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/>
              <a:t>Performance: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Achieves high diagnostic accuracy (often &gt;90-95% AUROC) across a wide range of benchmark datasets and 164 cardiovascular conditions after fine-tuning.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Demonstrates potential for predicting future cardiovascular events (e.g., 2-year mortality in Chagas disease, AUROC 93.4% after broad fine-tuning). 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/>
              <a:t>Key Strengths: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Strong Diagnostic Capability:</a:t>
            </a:r>
            <a:r>
              <a:rPr lang="en-GB" sz="1100"/>
              <a:t> Effective across many conditions.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Sample Efficiency:</a:t>
            </a:r>
            <a:r>
              <a:rPr lang="en-GB" sz="1100"/>
              <a:t> Performs well even with limited labeled data for fine-tuning, outperforming models trained from scratch.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Versatility:</a:t>
            </a:r>
            <a:r>
              <a:rPr lang="en-GB" sz="1100"/>
              <a:t> Adaptable to various downstream tasks (diagnosis, prediction).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Open-Sourced:</a:t>
            </a:r>
            <a:r>
              <a:rPr lang="en-GB" sz="1100"/>
              <a:t> Pre-trained models and code are publicly released, fostering reproducibility. 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/>
              <a:t>Limitations &amp; Challenges: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Data Gaps:</a:t>
            </a:r>
            <a:r>
              <a:rPr lang="en-GB" sz="1100"/>
              <a:t> Pre-training data lacks representation from key regions like Africa and India, potentially limiting global generalizability.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Bias Concerns:</a:t>
            </a:r>
            <a:r>
              <a:rPr lang="en-GB" sz="1100"/>
              <a:t> No explicit fairness analysis across demographic groups was reported.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Interpretability:</a:t>
            </a:r>
            <a:r>
              <a:rPr lang="en-GB" sz="1100"/>
              <a:t> The study lacks discussion on model explainability ("black box" issue).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Clinical Translation:</a:t>
            </a:r>
            <a:r>
              <a:rPr lang="en-GB" sz="1100"/>
              <a:t> Requires further validation (prospective trials), workflow integration, regulatory approval, and building clinician trust before widespread use. 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/>
              <a:t>Overall Significance:</a:t>
            </a:r>
            <a:r>
              <a:rPr lang="en-GB" sz="1100"/>
              <a:t> A powerful demonstration of foundation models in ECG analysis, offering potential for improved diagnostics, risk stratification, and broader access to ECG interpretation capabilities.</a:t>
            </a:r>
            <a:r>
              <a:rPr lang="en-GB" sz="1800"/>
              <a:t> </a:t>
            </a:r>
            <a:endParaRPr b="1" sz="2300" u="sn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HuBERT-ECG - </a:t>
            </a: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Cardiovascular</a:t>
            </a: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Conditions Covered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146875" y="533875"/>
            <a:ext cx="89046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Atrial fibrillation: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Atrial flutter: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Sinus bradycardia: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Sinus tachycardia: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Supraventricular tachycardia: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500"/>
              <a:buChar char="●"/>
            </a:pPr>
            <a:r>
              <a:rPr b="1" lang="en-GB" sz="1500">
                <a:solidFill>
                  <a:srgbClr val="001D35"/>
                </a:solidFill>
              </a:rPr>
              <a:t>Atrioventricular Node Reentrant Tachycardia: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500"/>
              <a:buChar char="●"/>
            </a:pPr>
            <a:r>
              <a:rPr b="1" lang="en-GB" sz="1500">
                <a:solidFill>
                  <a:srgbClr val="001D35"/>
                </a:solidFill>
              </a:rPr>
              <a:t>Atrioventricular Reentrant Tachycardia: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Multifocal atrial tachycardia: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Premature atrial contractions: </a:t>
            </a:r>
            <a:r>
              <a:rPr b="1" lang="en-GB" sz="1500">
                <a:solidFill>
                  <a:srgbClr val="FF0000"/>
                </a:solidFill>
              </a:rPr>
              <a:t>Yes 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Monomorphic ventricular tachycardia: </a:t>
            </a:r>
            <a:r>
              <a:rPr b="1" lang="en-GB" sz="1500">
                <a:solidFill>
                  <a:srgbClr val="9900FF"/>
                </a:solidFill>
              </a:rPr>
              <a:t>Only mention ventricular tachycardia</a:t>
            </a:r>
            <a:endParaRPr b="1" sz="1500">
              <a:solidFill>
                <a:srgbClr val="99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Polymorphic ventricular tachycardia: </a:t>
            </a:r>
            <a:r>
              <a:rPr b="1" lang="en-GB" sz="1500">
                <a:solidFill>
                  <a:srgbClr val="9900FF"/>
                </a:solidFill>
              </a:rPr>
              <a:t>Only mention ventricular tachycardia</a:t>
            </a:r>
            <a:endParaRPr b="1" sz="1500">
              <a:solidFill>
                <a:srgbClr val="99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SVT (supraventricular tachycardia) with aberrancy: </a:t>
            </a:r>
            <a:r>
              <a:rPr b="1" lang="en-GB" sz="1500">
                <a:solidFill>
                  <a:srgbClr val="0000FF"/>
                </a:solidFill>
              </a:rPr>
              <a:t>No</a:t>
            </a:r>
            <a:endParaRPr b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Premature ventricular contractions: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1st degree AV block: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2nd degree AV block: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3rd degree AV block: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Ventricular fibrillation: </a:t>
            </a:r>
            <a:r>
              <a:rPr b="1" lang="en-GB" sz="1500">
                <a:solidFill>
                  <a:srgbClr val="FF0000"/>
                </a:solidFill>
              </a:rPr>
              <a:t>Yes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Normal Sinus Rhythm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146875" y="426025"/>
            <a:ext cx="4425000" cy="4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GB" sz="1100"/>
              <a:t>P Wave: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Represents </a:t>
            </a:r>
            <a:r>
              <a:rPr b="1" lang="en-GB" sz="1100"/>
              <a:t>Atrial Depolarization</a:t>
            </a:r>
            <a:r>
              <a:rPr lang="en-GB" sz="1100"/>
              <a:t> – the electrical activation spreading across the atria, causing them to contract.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GB" sz="1100"/>
              <a:t>PR Interval: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Measures the time from the start of atrial depolarization (start of P wave) to the start of ventricular depolarization (start of QRS complex).  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Includes the delay at the AV node, allowing ventricles to fill.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GB" sz="1100"/>
              <a:t>QRS Complex: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Represents </a:t>
            </a:r>
            <a:r>
              <a:rPr b="1" lang="en-GB" sz="1100"/>
              <a:t>Ventricular Depolarization</a:t>
            </a:r>
            <a:r>
              <a:rPr lang="en-GB" sz="1100"/>
              <a:t> – the rapid electrical activation spreading through the ventricles, causing them to contract (systole).  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Its larger size reflects the greater muscle mass of the ventricles compared to the atria.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GB" sz="1100"/>
              <a:t>ST Segment: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The interval between ventricular depolarization and repolarization. Should typically be flat (isoelectric). Changes can indicate ischemia or injury.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GB" sz="1100"/>
              <a:t>T Wave: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Represents </a:t>
            </a:r>
            <a:r>
              <a:rPr b="1" lang="en-GB" sz="1100"/>
              <a:t>Ventricular Repolarization</a:t>
            </a:r>
            <a:r>
              <a:rPr lang="en-GB" sz="1100"/>
              <a:t> – the electrical recovery phase of the ventricles, preparing them for the next heartbeat.  </a:t>
            </a:r>
            <a:endParaRPr b="1" sz="2000" u="sng"/>
          </a:p>
        </p:txBody>
      </p:sp>
      <p:sp>
        <p:nvSpPr>
          <p:cNvPr id="146" name="Google Shape;146;p27"/>
          <p:cNvSpPr txBox="1"/>
          <p:nvPr/>
        </p:nvSpPr>
        <p:spPr>
          <a:xfrm>
            <a:off x="4804388" y="4409813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ECG Characteristics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50" y="804075"/>
            <a:ext cx="4466499" cy="33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Normal Sinus Rhythm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146875" y="533875"/>
            <a:ext cx="4425000" cy="4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Definition:</a:t>
            </a:r>
            <a:r>
              <a:rPr lang="en-GB" sz="1500"/>
              <a:t> The physiological rhythm originating from the SA node, conducting normally through the heart. Represents the baseline healthy electrical activity. 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ECG Characteristics :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Rate:</a:t>
            </a:r>
            <a:r>
              <a:rPr lang="en-GB" sz="1500"/>
              <a:t> 60-100 bpm (adults at rest).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Rhythm:</a:t>
            </a:r>
            <a:r>
              <a:rPr lang="en-GB" sz="1500"/>
              <a:t> Regular (consistent P-P and R-R intervals).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P waves:</a:t>
            </a:r>
            <a:r>
              <a:rPr lang="en-GB" sz="1500"/>
              <a:t> Uniform morphology, upright in I, II, aVF; inverted in aVR; one P wave precedes each QRS complex.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PR Interval:</a:t>
            </a:r>
            <a:r>
              <a:rPr lang="en-GB" sz="1500"/>
              <a:t> Constant, 0.12-0.20 seconds.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QRS Duration:</a:t>
            </a:r>
            <a:r>
              <a:rPr lang="en-GB" sz="1500"/>
              <a:t> Narrow, typically &lt;0.10-0.12 seconds.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P:QRS Ratio:</a:t>
            </a:r>
            <a:r>
              <a:rPr lang="en-GB" sz="1500"/>
              <a:t> 1:1.</a:t>
            </a:r>
            <a:endParaRPr b="1" sz="2000" u="sng"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63" y="1186688"/>
            <a:ext cx="4267325" cy="18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4644538" y="3079188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Atrial Fibrillation (AFib)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146875" y="533875"/>
            <a:ext cx="44250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Definition:</a:t>
            </a:r>
            <a:r>
              <a:rPr lang="en-GB"/>
              <a:t> AF is a chaotic, multi-wavelet re-entry arrhythmia in the atria. Because hundreds of foci fire simultaneously, organised atrial depolarisation never occurs and the AV node is bombarded by irregular impulses.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/>
              <a:t>ECG Characteristics :</a:t>
            </a:r>
            <a:endParaRPr b="1" sz="1300" u="sng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Rhythm / Heart rate:</a:t>
            </a:r>
            <a:r>
              <a:rPr lang="en-GB" sz="1300"/>
              <a:t> irregularly-irregular ventricular response; most patients with untreated (“rapid-AF”) conduct at ≈ 110 – 160 bpm, but the atrial mass is really firing chaotically at ≈ 350 – 600 bpm</a:t>
            </a:r>
            <a:r>
              <a:rPr lang="en-GB" sz="1300"/>
              <a:t>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P waves:</a:t>
            </a:r>
            <a:r>
              <a:rPr lang="en-GB" sz="1300"/>
              <a:t> no discrete P waves; coarse or fine fibrillatory (f) waves replace the isoelectric line.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P : QRS ratio</a:t>
            </a:r>
            <a:r>
              <a:rPr lang="en-GB" sz="1300"/>
              <a:t>: none (AV node receives a barrage of impulses).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PR interval:</a:t>
            </a:r>
            <a:r>
              <a:rPr lang="en-GB" sz="1300"/>
              <a:t> not measurable.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QRS duration:</a:t>
            </a:r>
            <a:r>
              <a:rPr lang="en-GB" sz="1300"/>
              <a:t> usually &lt; 120 ms; will widen only if a pre-existing bundle-branch block or rate-related aberrancy is present.</a:t>
            </a:r>
            <a:endParaRPr sz="1300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5" y="533875"/>
            <a:ext cx="4267325" cy="180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2846575"/>
            <a:ext cx="4267326" cy="18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4644538" y="2402188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</a:t>
            </a: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Condition</a:t>
            </a: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4644538" y="4699500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Atrial Fibrillation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Atrial Flutter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146875" y="533875"/>
            <a:ext cx="4425000" cy="4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Definition:</a:t>
            </a:r>
            <a:r>
              <a:rPr lang="en-GB"/>
              <a:t> Rapid but organized atrial electrical activity, typically from a large </a:t>
            </a:r>
            <a:r>
              <a:rPr lang="en-GB"/>
              <a:t>re-entrant</a:t>
            </a:r>
            <a:r>
              <a:rPr lang="en-GB"/>
              <a:t> circuit (usually in the right atrium).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ECG Characteristics: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Atrial rate:</a:t>
            </a:r>
            <a:r>
              <a:rPr lang="en-GB" sz="1100"/>
              <a:t> ~300 bpm (range 240 – 350)</a:t>
            </a:r>
            <a:br>
              <a:rPr lang="en-GB" sz="1100" u="sng">
                <a:solidFill>
                  <a:schemeClr val="hlink"/>
                </a:solidFill>
                <a:hlinkClick r:id="rId3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Ventricular rate:</a:t>
            </a:r>
            <a:r>
              <a:rPr lang="en-GB" sz="1100"/>
              <a:t> Determined by the AV block ratio</a:t>
            </a:r>
            <a:br>
              <a:rPr lang="en-GB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2 : 1 block ⇒ ≈ 150 bpm (most common)</a:t>
            </a:r>
            <a:br>
              <a:rPr lang="en-GB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3 : 1 block ⇒ ≈ 100 bpm, etc.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 waves:</a:t>
            </a:r>
            <a:r>
              <a:rPr lang="en-GB" sz="1100"/>
              <a:t> Absent; replaced by </a:t>
            </a:r>
            <a:r>
              <a:rPr i="1" lang="en-GB" sz="1100"/>
              <a:t>saw-tooth flutter (F) waves</a:t>
            </a:r>
            <a:r>
              <a:rPr lang="en-GB" sz="1100"/>
              <a:t> best seen in leads II, III, aVF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 : QRS ratio:</a:t>
            </a:r>
            <a:r>
              <a:rPr lang="en-GB" sz="1100"/>
              <a:t> Typically 2 : 1 but may be 3 : 1, 4 : 1 or variable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PR interval:</a:t>
            </a:r>
            <a:r>
              <a:rPr lang="en-GB" sz="1100"/>
              <a:t> Not measurable (no discrete P waves)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QRS duration:</a:t>
            </a:r>
            <a:r>
              <a:rPr lang="en-GB" sz="1100"/>
              <a:t> &lt; 120 ms unless concurrent bundle-branch block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533875"/>
            <a:ext cx="4267325" cy="18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4644550" y="24021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4644538" y="45265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Atrial Flutter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88" y="2787075"/>
            <a:ext cx="4267325" cy="16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First-Degree Atrioventricular (AV) Block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146875" y="533875"/>
            <a:ext cx="3372600" cy="43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/>
              <a:t>Definition:</a:t>
            </a:r>
            <a:r>
              <a:rPr lang="en-GB" sz="1300"/>
              <a:t> </a:t>
            </a:r>
            <a:r>
              <a:rPr lang="en-GB" sz="1000"/>
              <a:t>Sinus impulses reach the ventricles, but </a:t>
            </a:r>
            <a:r>
              <a:rPr b="1" lang="en-GB" sz="1000"/>
              <a:t>conduction through the AV node or His bundle is slowed</a:t>
            </a:r>
            <a:r>
              <a:rPr lang="en-GB" sz="1000"/>
              <a:t>, so every beat is delayed but none are dropped.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/>
              <a:t>ECG Characteristics: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Heart rate:</a:t>
            </a:r>
            <a:r>
              <a:rPr lang="en-GB" sz="1300"/>
              <a:t> Normal sinus rate (60 – 100 bpm) unless another rhythm abnormality co-exists</a:t>
            </a:r>
            <a:br>
              <a:rPr lang="en-GB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P waves:</a:t>
            </a:r>
            <a:r>
              <a:rPr lang="en-GB" sz="1300"/>
              <a:t> Normal morphology; every P followed by QRS</a:t>
            </a:r>
            <a:br>
              <a:rPr lang="en-GB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P : QRS ratio:</a:t>
            </a:r>
            <a:r>
              <a:rPr lang="en-GB" sz="1300"/>
              <a:t> 1 : 1</a:t>
            </a:r>
            <a:br>
              <a:rPr lang="en-GB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PR interval:</a:t>
            </a:r>
            <a:r>
              <a:rPr lang="en-GB" sz="1300"/>
              <a:t> </a:t>
            </a:r>
            <a:r>
              <a:rPr b="1" lang="en-GB" sz="1300"/>
              <a:t>Prolonged &gt; 200 ms (≥ 5 small squares)</a:t>
            </a:r>
            <a:r>
              <a:rPr lang="en-GB" sz="1300"/>
              <a:t>, constant from beat to beat</a:t>
            </a:r>
            <a:br>
              <a:rPr lang="en-GB" sz="1300" u="sng">
                <a:solidFill>
                  <a:schemeClr val="hlink"/>
                </a:solidFill>
                <a:hlinkClick r:id="rId3"/>
              </a:rPr>
            </a:br>
            <a:endParaRPr sz="1300" u="sng">
              <a:solidFill>
                <a:schemeClr val="hlink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QRS duration:</a:t>
            </a:r>
            <a:r>
              <a:rPr lang="en-GB" sz="1300"/>
              <a:t> Normal (&lt; 120 ms)</a:t>
            </a:r>
            <a:endParaRPr sz="1600"/>
          </a:p>
        </p:txBody>
      </p:sp>
      <p:sp>
        <p:nvSpPr>
          <p:cNvPr id="184" name="Google Shape;184;p31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4644550" y="24021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475" y="1732574"/>
            <a:ext cx="5624850" cy="18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Right Bundle-Branch Block (RBBB)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146875" y="533875"/>
            <a:ext cx="4425000" cy="4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Definition:</a:t>
            </a:r>
            <a:r>
              <a:rPr lang="en-GB"/>
              <a:t> </a:t>
            </a:r>
            <a:r>
              <a:rPr lang="en-GB" sz="1100"/>
              <a:t>In RBBB, activation of the right ventricle must spread from the left, so right-sided depolarisation is delayed.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ECG Characteristics: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Heart rate &amp; P waves:</a:t>
            </a:r>
            <a:r>
              <a:rPr lang="en-GB" sz="1300"/>
              <a:t> Determined by the underlying rhythm (often normal sinus)</a:t>
            </a:r>
            <a:br>
              <a:rPr lang="en-GB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PR interval:</a:t>
            </a:r>
            <a:r>
              <a:rPr lang="en-GB" sz="1300"/>
              <a:t> Normal unless another AV-nodal disorder co-exists</a:t>
            </a:r>
            <a:br>
              <a:rPr lang="en-GB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QRS duration:</a:t>
            </a:r>
            <a:r>
              <a:rPr lang="en-GB" sz="1300"/>
              <a:t> </a:t>
            </a:r>
            <a:r>
              <a:rPr b="1" lang="en-GB" sz="1300"/>
              <a:t>≥ 120 ms</a:t>
            </a:r>
            <a:br>
              <a:rPr lang="en-GB" sz="1300" u="sng">
                <a:solidFill>
                  <a:schemeClr val="hlink"/>
                </a:solidFill>
                <a:hlinkClick r:id="rId3"/>
              </a:rPr>
            </a:br>
            <a:endParaRPr sz="1300" u="sng">
              <a:solidFill>
                <a:schemeClr val="hlink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Morphology:</a:t>
            </a:r>
            <a:br>
              <a:rPr b="1" lang="en-GB" sz="1300"/>
            </a:br>
            <a:endParaRPr b="1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rSR′ or </a:t>
            </a:r>
            <a:r>
              <a:rPr i="1" lang="en-GB" sz="1300"/>
              <a:t>“M-shaped”</a:t>
            </a:r>
            <a:r>
              <a:rPr lang="en-GB" sz="1300"/>
              <a:t> QRS in V₁–V₃</a:t>
            </a:r>
            <a:br>
              <a:rPr lang="en-GB" sz="1300"/>
            </a:b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Broad, slurred S-wave in leads I, aVL, V₅–V₆</a:t>
            </a:r>
            <a:br>
              <a:rPr lang="en-GB" sz="1300"/>
            </a:br>
            <a:endParaRPr sz="13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300"/>
              <a:t>P : QRS ratio:</a:t>
            </a:r>
            <a:r>
              <a:rPr lang="en-GB" sz="1300"/>
              <a:t> 1 : 1 (conduction block is infranodal)</a:t>
            </a:r>
            <a:endParaRPr b="1" sz="1500"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533875"/>
            <a:ext cx="4479600" cy="18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4644550" y="24021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4807238" y="476322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RBBB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2787075"/>
            <a:ext cx="4479599" cy="197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146875" y="87325"/>
            <a:ext cx="890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Left Bundle-Branch Block (LBBB)</a:t>
            </a:r>
            <a:endParaRPr b="1" sz="400">
              <a:solidFill>
                <a:srgbClr val="FF0000"/>
              </a:solidFill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146875" y="533875"/>
            <a:ext cx="4425000" cy="4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Definition:</a:t>
            </a:r>
            <a:r>
              <a:rPr lang="en-GB"/>
              <a:t> </a:t>
            </a:r>
            <a:r>
              <a:rPr lang="en-GB" sz="1100"/>
              <a:t>In LBBB, </a:t>
            </a:r>
            <a:r>
              <a:rPr lang="en-GB" sz="1100"/>
              <a:t>the left ventricular conduction system is blocked, so depolarisation proceeds from right to left across the septum, greatly widening the QRS.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ECG Characteristics: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Heart rate &amp; P waves:</a:t>
            </a:r>
            <a:r>
              <a:rPr lang="en-GB" sz="1200"/>
              <a:t> Depend on underlying rhythm (usually sinus)</a:t>
            </a:r>
            <a:br>
              <a:rPr lang="en-GB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PR interval:</a:t>
            </a:r>
            <a:r>
              <a:rPr lang="en-GB" sz="1200"/>
              <a:t> Normal unless concurrent AV-nodal disease</a:t>
            </a:r>
            <a:br>
              <a:rPr lang="en-GB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QRS duration:</a:t>
            </a:r>
            <a:r>
              <a:rPr lang="en-GB" sz="1200"/>
              <a:t> </a:t>
            </a:r>
            <a:r>
              <a:rPr b="1" lang="en-GB" sz="1200"/>
              <a:t>≥ 120 ms</a:t>
            </a:r>
            <a:r>
              <a:rPr lang="en-GB" sz="1200"/>
              <a:t> with distinctive shape</a:t>
            </a:r>
            <a:br>
              <a:rPr lang="en-GB" sz="1200" u="sng">
                <a:solidFill>
                  <a:schemeClr val="hlink"/>
                </a:solidFill>
                <a:hlinkClick r:id="rId3"/>
              </a:rPr>
            </a:br>
            <a:endParaRPr sz="1200" u="sng"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Morphology:</a:t>
            </a:r>
            <a:br>
              <a:rPr b="1" lang="en-GB" sz="1200"/>
            </a:b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Deep, broad S-wave (or QS) in V₁–V₂</a:t>
            </a:r>
            <a:br>
              <a:rPr lang="en-GB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Broad, often notched R-wave in V₅–V₆, I, aVL</a:t>
            </a:r>
            <a:br>
              <a:rPr lang="en-GB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“Appropriate discordance” – ST/T changes opposite the major QRS deflection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P : QRS ratio:</a:t>
            </a:r>
            <a:r>
              <a:rPr lang="en-GB" sz="1200"/>
              <a:t> 1 : 1</a:t>
            </a:r>
            <a:endParaRPr b="1" sz="1500"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533875"/>
            <a:ext cx="4425000" cy="18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10390375" y="2128725"/>
            <a:ext cx="39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4644550" y="24021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 Condition ECG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4644525" y="4712875"/>
            <a:ext cx="41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LBBB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00" y="2787075"/>
            <a:ext cx="4479574" cy="19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